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sldIdLst>
    <p:sldId id="286" r:id="rId2"/>
    <p:sldId id="285" r:id="rId3"/>
    <p:sldId id="270" r:id="rId4"/>
    <p:sldId id="271" r:id="rId5"/>
    <p:sldId id="272" r:id="rId6"/>
    <p:sldId id="273" r:id="rId7"/>
    <p:sldId id="274" r:id="rId8"/>
    <p:sldId id="275" r:id="rId9"/>
    <p:sldId id="276" r:id="rId10"/>
    <p:sldId id="277" r:id="rId11"/>
    <p:sldId id="278" r:id="rId12"/>
    <p:sldId id="279" r:id="rId13"/>
    <p:sldId id="283" r:id="rId14"/>
    <p:sldId id="280" r:id="rId15"/>
    <p:sldId id="281" r:id="rId16"/>
    <p:sldId id="282" r:id="rId17"/>
    <p:sldId id="284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78" autoAdjust="0"/>
    <p:restoredTop sz="85362" autoAdjust="0"/>
  </p:normalViewPr>
  <p:slideViewPr>
    <p:cSldViewPr>
      <p:cViewPr varScale="1">
        <p:scale>
          <a:sx n="62" d="100"/>
          <a:sy n="62" d="100"/>
        </p:scale>
        <p:origin x="-1362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61CB4B-2CC1-4E4C-A984-D7F3AD1B7110}" type="datetimeFigureOut">
              <a:rPr lang="ru-RU" smtClean="0"/>
              <a:pPr/>
              <a:t>11.01.2021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51C2D0-6927-4B00-841A-ACB73CE4E4B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11.01.2021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500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11.01.2021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  <p:transition spd="med" advClick="0" advTm="500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11.01.2021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 advClick="0" advTm="500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11.01.2021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 advClick="0" advTm="5000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11.01.2021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 advClick="0" advTm="5000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11.01.2021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 advClick="0" advTm="5000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11.01.2021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5000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11.01.2021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 advClick="0" advTm="5000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11.01.2021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 advClick="0" advTm="5000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11.01.2021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5000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11.01.2021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5000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11.01.2021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med" advClick="0" advTm="5000">
    <p:fade/>
  </p:transition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%D0%9B%D1%8B%D0%B6%D0%BD%D1%8B%D0%B5_%D0%B3%D0%BE%D0%BD%D0%BA%D0%B8" TargetMode="External"/><Relationship Id="rId2" Type="http://schemas.openxmlformats.org/officeDocument/2006/relationships/hyperlink" Target="http://ru.wikipedia.org/wiki/%D0%9F%D1%80%D1%8B%D0%B6%D0%BA%D0%B8_%D0%BD%D0%B0_%D0%BB%D1%8B%D0%B6%D0%B0%D1%85_%D1%81_%D1%82%D1%80%D0%B0%D0%BC%D0%BF%D0%BB%D0%B8%D0%BD%D0%B0" TargetMode="Externa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://ru.wikipedia.org/wiki/%D0%9B%D1%8B%D0%B6%D0%B8" TargetMode="Externa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%D0%A1%D0%BD%D0%BE%D1%83%D0%B1%D0%BE%D1%80%D0%B4_(%D1%81%D0%BF%D0%BE%D1%80%D1%82%D0%B8%D0%B2%D0%BD%D1%8B%D0%B9_%D0%B8%D0%BD%D0%B2%D0%B5%D0%BD%D1%82%D0%B0%D1%80%D1%8C)" TargetMode="External"/><Relationship Id="rId2" Type="http://schemas.openxmlformats.org/officeDocument/2006/relationships/hyperlink" Target="http://ru.wikipedia.org/wiki/%D0%A1%D0%BA%D0%BB%D0%BE%D0%BD" TargetMode="Externa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hyperlink" Target="http://ru.wikipedia.org/wiki/%D0%A1%D0%BF%D0%BE%D1%80%D1%82" TargetMode="Externa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/index.php?title=%D0%9A%D0%B0%D0%BC%D0%B5%D0%BD%D1%8C_(%D0%BA%D1%91%D1%80%D0%BB%D0%B8%D0%BD%D0%B3)&amp;action=edit&amp;redlink=1" TargetMode="External"/><Relationship Id="rId2" Type="http://schemas.openxmlformats.org/officeDocument/2006/relationships/hyperlink" Target="http://ru.wikipedia.org/wiki/%D0%93%D1%80%D0%B0%D0%BD%D0%B8%D1%82" TargetMode="Externa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hyperlink" Target="http://ru.wikipedia.org/w/index.php?title=%D0%94%D0%BE%D0%BC_(%D0%BA%D1%91%D1%80%D0%BB%D0%B8%D0%BD%D0%B3)&amp;action=edit&amp;redlink=1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hyperlink" Target="http://ru.wikipedia.org/wiki/%D0%97%D0%B8%D0%BC%D0%BD%D0%B5%D0%B5_%D0%BF%D0%BB%D0%B0%D0%B2%D0%B0%D0%BD%D0%B8%D0%B5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357166"/>
            <a:ext cx="8229600" cy="1500198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ru-RU" sz="4800" i="1" dirty="0" smtClean="0">
                <a:solidFill>
                  <a:srgbClr val="0070C0"/>
                </a:solidFill>
              </a:rPr>
              <a:t>Зимние виды спорта</a:t>
            </a:r>
            <a:r>
              <a:rPr lang="ru-RU" sz="2400" i="1" dirty="0" smtClean="0">
                <a:solidFill>
                  <a:srgbClr val="0070C0"/>
                </a:solidFill>
              </a:rPr>
              <a:t/>
            </a:r>
            <a:br>
              <a:rPr lang="ru-RU" sz="2400" i="1" dirty="0" smtClean="0">
                <a:solidFill>
                  <a:srgbClr val="0070C0"/>
                </a:solidFill>
              </a:rPr>
            </a:br>
            <a:r>
              <a:rPr lang="ru-RU" sz="2400" i="1" dirty="0" smtClean="0">
                <a:solidFill>
                  <a:srgbClr val="FF0000"/>
                </a:solidFill>
              </a:rPr>
              <a:t>Нет </a:t>
            </a:r>
            <a:r>
              <a:rPr lang="ru-RU" sz="2400" i="1" smtClean="0">
                <a:solidFill>
                  <a:srgbClr val="FF0000"/>
                </a:solidFill>
              </a:rPr>
              <a:t>прекраснее пары</a:t>
            </a:r>
            <a:r>
              <a:rPr lang="ru-RU" sz="2400" i="1" dirty="0" smtClean="0">
                <a:solidFill>
                  <a:srgbClr val="FF0000"/>
                </a:solidFill>
              </a:rPr>
              <a:t>,</a:t>
            </a:r>
            <a:br>
              <a:rPr lang="ru-RU" sz="2400" i="1" dirty="0" smtClean="0">
                <a:solidFill>
                  <a:srgbClr val="FF0000"/>
                </a:solidFill>
              </a:rPr>
            </a:br>
            <a:r>
              <a:rPr lang="ru-RU" sz="2400" i="1" dirty="0" smtClean="0">
                <a:solidFill>
                  <a:srgbClr val="FF0000"/>
                </a:solidFill>
              </a:rPr>
              <a:t>Чем зима для детворы! </a:t>
            </a:r>
            <a:r>
              <a:rPr lang="ru-RU" sz="2400" i="1" dirty="0" smtClean="0">
                <a:solidFill>
                  <a:srgbClr val="0070C0"/>
                </a:solidFill>
              </a:rPr>
              <a:t/>
            </a:r>
            <a:br>
              <a:rPr lang="ru-RU" sz="2400" i="1" dirty="0" smtClean="0">
                <a:solidFill>
                  <a:srgbClr val="0070C0"/>
                </a:solidFill>
              </a:rPr>
            </a:br>
            <a:endParaRPr lang="ru-RU" sz="2400" i="1" dirty="0">
              <a:solidFill>
                <a:srgbClr val="0070C0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2928926" y="4786322"/>
            <a:ext cx="5715040" cy="1385878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ru-RU" i="1" dirty="0" smtClean="0"/>
              <a:t>Кабы не было зимы </a:t>
            </a:r>
          </a:p>
          <a:p>
            <a:pPr algn="ctr"/>
            <a:r>
              <a:rPr lang="ru-RU" i="1" dirty="0" smtClean="0"/>
              <a:t>В городах и сёлах,</a:t>
            </a:r>
          </a:p>
          <a:p>
            <a:pPr algn="ctr"/>
            <a:r>
              <a:rPr lang="ru-RU" i="1" dirty="0" smtClean="0"/>
              <a:t>Никогда б не знали мы </a:t>
            </a:r>
          </a:p>
          <a:p>
            <a:pPr algn="ctr"/>
            <a:r>
              <a:rPr lang="ru-RU" i="1" dirty="0" smtClean="0"/>
              <a:t>Этих дней весёлых! </a:t>
            </a:r>
            <a:endParaRPr lang="ru-RU" i="1" dirty="0"/>
          </a:p>
        </p:txBody>
      </p:sp>
      <p:pic>
        <p:nvPicPr>
          <p:cNvPr id="12" name="Picture 2" descr="http://www.dialog-gomel.by/images/pages/99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488" y="2357430"/>
            <a:ext cx="3754224" cy="2286017"/>
          </a:xfrm>
          <a:prstGeom prst="rect">
            <a:avLst/>
          </a:prstGeom>
          <a:noFill/>
        </p:spPr>
      </p:pic>
      <p:pic>
        <p:nvPicPr>
          <p:cNvPr id="13" name="Picture 4" descr="http://talks.mark-itt.ru/forums/icons/forum_pictures/000707/707296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357430"/>
            <a:ext cx="2870813" cy="3786187"/>
          </a:xfrm>
          <a:prstGeom prst="rect">
            <a:avLst/>
          </a:prstGeom>
          <a:noFill/>
        </p:spPr>
      </p:pic>
      <p:pic>
        <p:nvPicPr>
          <p:cNvPr id="1026" name="Picture 2" descr="http://www.sportlandia.by/files/2009/12/pic_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6" y="2500306"/>
            <a:ext cx="3000364" cy="2286016"/>
          </a:xfrm>
          <a:prstGeom prst="rect">
            <a:avLst/>
          </a:prstGeom>
          <a:noFill/>
        </p:spPr>
      </p:pic>
    </p:spTree>
  </p:cSld>
  <p:clrMapOvr>
    <a:masterClrMapping/>
  </p:clrMapOvr>
  <p:transition spd="med" advClick="0" advTm="5000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500042"/>
            <a:ext cx="4040188" cy="5214974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ru-RU" sz="1800" dirty="0" smtClean="0"/>
              <a:t>Праздник спортивный гордо</a:t>
            </a:r>
            <a:br>
              <a:rPr lang="ru-RU" sz="1800" dirty="0" smtClean="0"/>
            </a:br>
            <a:r>
              <a:rPr lang="ru-RU" sz="1800" dirty="0" smtClean="0"/>
              <a:t>вступает в свои права.</a:t>
            </a:r>
            <a:br>
              <a:rPr lang="ru-RU" sz="1800" dirty="0" smtClean="0"/>
            </a:br>
            <a:r>
              <a:rPr lang="ru-RU" sz="1800" dirty="0" smtClean="0"/>
              <a:t>Солнцем улыбки доброй</a:t>
            </a:r>
            <a:br>
              <a:rPr lang="ru-RU" sz="1800" dirty="0" smtClean="0"/>
            </a:br>
            <a:r>
              <a:rPr lang="ru-RU" sz="1800" dirty="0" smtClean="0"/>
              <a:t>Встречает его детвора.</a:t>
            </a:r>
          </a:p>
          <a:p>
            <a:pPr algn="ctr">
              <a:buNone/>
            </a:pPr>
            <a:endParaRPr lang="ru-RU" sz="1800" dirty="0" smtClean="0"/>
          </a:p>
          <a:p>
            <a:pPr algn="ctr">
              <a:buNone/>
            </a:pPr>
            <a:r>
              <a:rPr lang="ru-RU" sz="1800" dirty="0" smtClean="0"/>
              <a:t>Нам смелым, и сильным, и ловким</a:t>
            </a:r>
            <a:br>
              <a:rPr lang="ru-RU" sz="1800" dirty="0" smtClean="0"/>
            </a:br>
            <a:r>
              <a:rPr lang="ru-RU" sz="1800" dirty="0" smtClean="0"/>
              <a:t>Со спортом всегда по пути.</a:t>
            </a:r>
          </a:p>
          <a:p>
            <a:pPr algn="ctr">
              <a:buNone/>
            </a:pPr>
            <a:endParaRPr lang="ru-RU" sz="1800" dirty="0" smtClean="0"/>
          </a:p>
          <a:p>
            <a:pPr algn="ctr">
              <a:buNone/>
            </a:pPr>
            <a:r>
              <a:rPr lang="ru-RU" sz="1800" dirty="0" smtClean="0"/>
              <a:t>Чтоб в спорте первыми быть</a:t>
            </a:r>
            <a:br>
              <a:rPr lang="ru-RU" sz="1800" dirty="0" smtClean="0"/>
            </a:br>
            <a:r>
              <a:rPr lang="ru-RU" sz="1800" dirty="0" smtClean="0"/>
              <a:t>Надо спорт любить.</a:t>
            </a:r>
          </a:p>
          <a:p>
            <a:pPr algn="ctr">
              <a:buNone/>
            </a:pP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>Чтоб спортсменом мог каждый стать,</a:t>
            </a:r>
            <a:br>
              <a:rPr lang="ru-RU" sz="1800" dirty="0" smtClean="0"/>
            </a:br>
            <a:r>
              <a:rPr lang="ru-RU" sz="1800" b="1" dirty="0" smtClean="0">
                <a:solidFill>
                  <a:srgbClr val="FF0000"/>
                </a:solidFill>
              </a:rPr>
              <a:t>Виды спорта должен каждый знать!!!</a:t>
            </a:r>
            <a:endParaRPr lang="ru-RU" sz="1800" b="1" dirty="0">
              <a:solidFill>
                <a:srgbClr val="FF0000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quarter" idx="4"/>
          </p:nvPr>
        </p:nvSpPr>
        <p:spPr>
          <a:xfrm>
            <a:off x="4645025" y="1444295"/>
            <a:ext cx="4041775" cy="3127713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7412" name="Picture 4" descr="http://stat17.privet.ru/lr/0934d4fa2563ef9ddfcb7a307ae19eb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00562" y="1285860"/>
            <a:ext cx="4643438" cy="328614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</p:spTree>
  </p:cSld>
  <p:clrMapOvr>
    <a:masterClrMapping/>
  </p:clrMapOvr>
  <p:transition spd="med" advClick="0" advTm="5000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571612"/>
            <a:ext cx="4041775" cy="3814445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r>
              <a:rPr lang="ru-RU" sz="2000" dirty="0" smtClean="0"/>
              <a:t>Спорт на свете есть такой,</a:t>
            </a:r>
          </a:p>
          <a:p>
            <a:pPr>
              <a:buNone/>
            </a:pPr>
            <a:r>
              <a:rPr lang="ru-RU" sz="2000" dirty="0" smtClean="0"/>
              <a:t>Популярен он зимой.</a:t>
            </a:r>
          </a:p>
          <a:p>
            <a:pPr>
              <a:buNone/>
            </a:pPr>
            <a:r>
              <a:rPr lang="ru-RU" sz="2000" dirty="0" smtClean="0"/>
              <a:t>На полозьях ты бежишь,</a:t>
            </a:r>
          </a:p>
          <a:p>
            <a:pPr>
              <a:buNone/>
            </a:pPr>
            <a:r>
              <a:rPr lang="ru-RU" sz="2000" dirty="0" smtClean="0"/>
              <a:t>За соперником спешишь.</a:t>
            </a:r>
          </a:p>
          <a:p>
            <a:pPr algn="r">
              <a:buNone/>
            </a:pPr>
            <a:r>
              <a:rPr lang="ru-RU" i="1" dirty="0" smtClean="0"/>
              <a:t>(Лыжные гонки)</a:t>
            </a:r>
            <a:endParaRPr lang="ru-RU" i="1" dirty="0"/>
          </a:p>
        </p:txBody>
      </p:sp>
      <p:pic>
        <p:nvPicPr>
          <p:cNvPr id="7" name="Picture 2" descr="Файл:Tartu Maraton 2006-2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1643050"/>
            <a:ext cx="4143404" cy="3786214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i="1" dirty="0" smtClean="0"/>
              <a:t>Лыжные гонки </a:t>
            </a:r>
            <a:endParaRPr lang="ru-RU" sz="3200" i="1" dirty="0"/>
          </a:p>
        </p:txBody>
      </p:sp>
    </p:spTree>
  </p:cSld>
  <p:clrMapOvr>
    <a:masterClrMapping/>
  </p:clrMapOvr>
  <p:transition spd="med" advClick="0" advTm="5000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5400" i="1" dirty="0" err="1" smtClean="0"/>
              <a:t>Лы́жное</a:t>
            </a:r>
            <a:r>
              <a:rPr lang="ru-RU" sz="5400" i="1" dirty="0" smtClean="0"/>
              <a:t> </a:t>
            </a:r>
            <a:r>
              <a:rPr lang="ru-RU" sz="5400" i="1" dirty="0" err="1" smtClean="0"/>
              <a:t>двоебо́рье</a:t>
            </a:r>
            <a:endParaRPr lang="ru-RU" sz="5400" i="1" dirty="0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500034" y="1785926"/>
            <a:ext cx="4040188" cy="3941763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ctr">
              <a:buNone/>
            </a:pPr>
            <a:r>
              <a:rPr lang="ru-RU" dirty="0" smtClean="0">
                <a:solidFill>
                  <a:schemeClr val="tx1"/>
                </a:solidFill>
              </a:rPr>
              <a:t>Олимпийский вид</a:t>
            </a:r>
          </a:p>
          <a:p>
            <a:pPr algn="ctr">
              <a:buNone/>
            </a:pPr>
            <a:r>
              <a:rPr lang="ru-RU" dirty="0" smtClean="0">
                <a:solidFill>
                  <a:schemeClr val="tx1"/>
                </a:solidFill>
              </a:rPr>
              <a:t>спорта, сочетающий</a:t>
            </a:r>
          </a:p>
          <a:p>
            <a:pPr algn="ctr">
              <a:buNone/>
            </a:pPr>
            <a:r>
              <a:rPr lang="ru-RU" dirty="0" smtClean="0">
                <a:solidFill>
                  <a:schemeClr val="tx1"/>
                </a:solidFill>
              </a:rPr>
              <a:t>в своей программе</a:t>
            </a:r>
          </a:p>
          <a:p>
            <a:pPr algn="ctr">
              <a:buNone/>
            </a:pPr>
            <a:r>
              <a:rPr lang="ru-RU" dirty="0" smtClean="0">
                <a:solidFill>
                  <a:schemeClr val="tx1"/>
                </a:solidFill>
              </a:rPr>
              <a:t> </a:t>
            </a:r>
            <a:r>
              <a:rPr lang="ru-RU" dirty="0" smtClean="0">
                <a:solidFill>
                  <a:schemeClr val="tx1"/>
                </a:solidFill>
                <a:hlinkClick r:id="rId2" tooltip="Прыжки на лыжах с трамплина"/>
              </a:rPr>
              <a:t>прыжки на лыжах с</a:t>
            </a:r>
          </a:p>
          <a:p>
            <a:pPr algn="ctr">
              <a:buNone/>
            </a:pPr>
            <a:r>
              <a:rPr lang="ru-RU" dirty="0" smtClean="0">
                <a:solidFill>
                  <a:schemeClr val="tx1"/>
                </a:solidFill>
                <a:hlinkClick r:id="rId2" tooltip="Прыжки на лыжах с трамплина"/>
              </a:rPr>
              <a:t>трамплина</a:t>
            </a:r>
            <a:r>
              <a:rPr lang="ru-RU" dirty="0" smtClean="0">
                <a:solidFill>
                  <a:schemeClr val="tx1"/>
                </a:solidFill>
              </a:rPr>
              <a:t> и </a:t>
            </a:r>
            <a:r>
              <a:rPr lang="ru-RU" dirty="0" smtClean="0">
                <a:solidFill>
                  <a:schemeClr val="tx1"/>
                </a:solidFill>
                <a:hlinkClick r:id="rId3" tooltip="Лыжные гонки"/>
              </a:rPr>
              <a:t>лыжные гонки</a:t>
            </a:r>
            <a:r>
              <a:rPr lang="ru-RU" dirty="0" smtClean="0">
                <a:solidFill>
                  <a:schemeClr val="tx1"/>
                </a:solidFill>
              </a:rPr>
              <a:t>.</a:t>
            </a:r>
          </a:p>
          <a:p>
            <a:pPr algn="ctr">
              <a:buNone/>
            </a:pPr>
            <a:endParaRPr lang="ru-RU" dirty="0" smtClean="0">
              <a:solidFill>
                <a:schemeClr val="tx1"/>
              </a:solidFill>
            </a:endParaRPr>
          </a:p>
          <a:p>
            <a:pPr algn="ctr">
              <a:buNone/>
            </a:pPr>
            <a:r>
              <a:rPr lang="ru-RU" sz="2000" dirty="0" smtClean="0">
                <a:solidFill>
                  <a:schemeClr val="tx1"/>
                </a:solidFill>
              </a:rPr>
              <a:t>Он крылья на ноги надел,</a:t>
            </a:r>
          </a:p>
          <a:p>
            <a:pPr algn="ctr">
              <a:buNone/>
            </a:pPr>
            <a:r>
              <a:rPr lang="ru-RU" sz="2000" dirty="0" smtClean="0">
                <a:solidFill>
                  <a:schemeClr val="tx1"/>
                </a:solidFill>
              </a:rPr>
              <a:t>Скатился с горки и взлетел!</a:t>
            </a:r>
          </a:p>
          <a:p>
            <a:pPr algn="ctr">
              <a:buNone/>
            </a:pPr>
            <a:r>
              <a:rPr lang="ru-RU" sz="2000" i="1" dirty="0" smtClean="0">
                <a:solidFill>
                  <a:schemeClr val="tx1"/>
                </a:solidFill>
              </a:rPr>
              <a:t>(Прыгун с трамплина)</a:t>
            </a:r>
            <a:endParaRPr lang="ru-RU" sz="2000" i="1" dirty="0">
              <a:solidFill>
                <a:schemeClr val="tx1"/>
              </a:solidFill>
            </a:endParaRPr>
          </a:p>
        </p:txBody>
      </p:sp>
      <p:pic>
        <p:nvPicPr>
          <p:cNvPr id="7" name="Picture 2" descr="Файл:2010 Winter Olympics Felix Gottwald in nordic combined LH10km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5187750" y="1571612"/>
            <a:ext cx="3456215" cy="4214842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</p:spTree>
  </p:cSld>
  <p:clrMapOvr>
    <a:masterClrMapping/>
  </p:clrMapOvr>
  <p:transition spd="med" advClick="0" advTm="5000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11430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6000" i="1" dirty="0" smtClean="0"/>
              <a:t>Биатлон </a:t>
            </a:r>
            <a:endParaRPr lang="ru-RU" sz="6000" i="1" dirty="0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285720" y="1785926"/>
            <a:ext cx="4040188" cy="4214842"/>
          </a:xfr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ru-RU" sz="1800" i="1" dirty="0" smtClean="0">
                <a:solidFill>
                  <a:schemeClr val="tx1"/>
                </a:solidFill>
              </a:rPr>
              <a:t> Зимний олимпийский вид спорта, сочетающий лыжную гонку со стрельбой из винтовки.</a:t>
            </a:r>
          </a:p>
          <a:p>
            <a:pPr algn="ctr">
              <a:buNone/>
            </a:pPr>
            <a:r>
              <a:rPr lang="ru-RU" sz="1600" dirty="0" smtClean="0">
                <a:solidFill>
                  <a:schemeClr val="tx1"/>
                </a:solidFill>
              </a:rPr>
              <a:t>Очень трудно быть, не спорьте,</a:t>
            </a:r>
          </a:p>
          <a:p>
            <a:pPr algn="ctr">
              <a:buNone/>
            </a:pPr>
            <a:r>
              <a:rPr lang="ru-RU" sz="1600" dirty="0" smtClean="0">
                <a:solidFill>
                  <a:schemeClr val="tx1"/>
                </a:solidFill>
              </a:rPr>
              <a:t>Самым метким в этом спорте.</a:t>
            </a:r>
          </a:p>
          <a:p>
            <a:pPr algn="ctr">
              <a:buNone/>
            </a:pPr>
            <a:r>
              <a:rPr lang="ru-RU" sz="1600" dirty="0" smtClean="0">
                <a:solidFill>
                  <a:schemeClr val="tx1"/>
                </a:solidFill>
              </a:rPr>
              <a:t>Просто мчатся по лыжне</a:t>
            </a:r>
          </a:p>
          <a:p>
            <a:pPr algn="ctr">
              <a:buNone/>
            </a:pPr>
            <a:r>
              <a:rPr lang="ru-RU" sz="1600" dirty="0" smtClean="0">
                <a:solidFill>
                  <a:schemeClr val="tx1"/>
                </a:solidFill>
              </a:rPr>
              <a:t>То под силу даже мне.</a:t>
            </a:r>
          </a:p>
          <a:p>
            <a:pPr algn="ctr">
              <a:buNone/>
            </a:pPr>
            <a:r>
              <a:rPr lang="ru-RU" sz="1600" dirty="0" smtClean="0">
                <a:solidFill>
                  <a:schemeClr val="tx1"/>
                </a:solidFill>
              </a:rPr>
              <a:t>Сам попробуй бегать день,</a:t>
            </a:r>
          </a:p>
          <a:p>
            <a:pPr algn="ctr">
              <a:buNone/>
            </a:pPr>
            <a:r>
              <a:rPr lang="ru-RU" sz="1600" dirty="0" smtClean="0">
                <a:solidFill>
                  <a:schemeClr val="tx1"/>
                </a:solidFill>
              </a:rPr>
              <a:t>А потом попасть в мишень,</a:t>
            </a:r>
          </a:p>
          <a:p>
            <a:pPr algn="ctr">
              <a:buNone/>
            </a:pPr>
            <a:r>
              <a:rPr lang="ru-RU" sz="1600" dirty="0" smtClean="0">
                <a:solidFill>
                  <a:schemeClr val="tx1"/>
                </a:solidFill>
              </a:rPr>
              <a:t>Лёжа навзничь, из винтовки.</a:t>
            </a:r>
          </a:p>
          <a:p>
            <a:pPr algn="ctr">
              <a:buNone/>
            </a:pPr>
            <a:r>
              <a:rPr lang="ru-RU" sz="1600" dirty="0" smtClean="0">
                <a:solidFill>
                  <a:schemeClr val="tx1"/>
                </a:solidFill>
              </a:rPr>
              <a:t>Тут нельзя без тренировки!</a:t>
            </a:r>
          </a:p>
          <a:p>
            <a:pPr algn="ctr">
              <a:buNone/>
            </a:pPr>
            <a:r>
              <a:rPr lang="ru-RU" sz="1600" dirty="0" smtClean="0">
                <a:solidFill>
                  <a:schemeClr val="tx1"/>
                </a:solidFill>
              </a:rPr>
              <a:t>А мишень тебе не слон</a:t>
            </a:r>
          </a:p>
          <a:p>
            <a:pPr algn="ctr">
              <a:buNone/>
            </a:pPr>
            <a:r>
              <a:rPr lang="ru-RU" sz="1600" dirty="0" smtClean="0">
                <a:solidFill>
                  <a:schemeClr val="tx1"/>
                </a:solidFill>
              </a:rPr>
              <a:t>Спорт зовётся…     </a:t>
            </a:r>
            <a:r>
              <a:rPr lang="ru-RU" sz="1600" i="1" dirty="0" smtClean="0">
                <a:solidFill>
                  <a:schemeClr val="tx1"/>
                </a:solidFill>
              </a:rPr>
              <a:t>(Биатлон) </a:t>
            </a:r>
            <a:endParaRPr lang="ru-RU" sz="1600" i="1" dirty="0">
              <a:solidFill>
                <a:schemeClr val="tx1"/>
              </a:solidFill>
            </a:endParaRPr>
          </a:p>
        </p:txBody>
      </p:sp>
      <p:pic>
        <p:nvPicPr>
          <p:cNvPr id="7" name="Picture 2" descr="Файл:Svetlana Ishmouratova 2006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14942" y="1928802"/>
            <a:ext cx="2813273" cy="374333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</p:cSld>
  <p:clrMapOvr>
    <a:masterClrMapping/>
  </p:clrMapOvr>
  <p:transition spd="med" advClick="0" advTm="5000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1143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ru-RU" sz="3600" i="1" dirty="0" smtClean="0"/>
              <a:t>Прыжки на лыжах с трамплина</a:t>
            </a:r>
            <a:endParaRPr lang="ru-RU" sz="2400" dirty="0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500034" y="1643050"/>
            <a:ext cx="4040188" cy="3743007"/>
          </a:xfr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algn="ctr">
              <a:buNone/>
            </a:pPr>
            <a:r>
              <a:rPr lang="ru-RU" sz="1800" dirty="0" smtClean="0">
                <a:solidFill>
                  <a:schemeClr val="tx1"/>
                </a:solidFill>
              </a:rPr>
              <a:t>Вид спорта, включающий прыжки на </a:t>
            </a:r>
            <a:r>
              <a:rPr lang="ru-RU" sz="1800" dirty="0" smtClean="0">
                <a:solidFill>
                  <a:schemeClr val="tx1"/>
                </a:solidFill>
                <a:hlinkClick r:id="rId2" tooltip="Лыжи"/>
              </a:rPr>
              <a:t>лыжах</a:t>
            </a:r>
            <a:r>
              <a:rPr lang="ru-RU" sz="1800" dirty="0" smtClean="0">
                <a:solidFill>
                  <a:schemeClr val="tx1"/>
                </a:solidFill>
              </a:rPr>
              <a:t> со специально оборудованных трамплинов.</a:t>
            </a:r>
          </a:p>
          <a:p>
            <a:pPr algn="ctr">
              <a:buNone/>
            </a:pPr>
            <a:endParaRPr lang="ru-RU" sz="1800" dirty="0" smtClean="0">
              <a:solidFill>
                <a:schemeClr val="tx1"/>
              </a:solidFill>
            </a:endParaRPr>
          </a:p>
          <a:p>
            <a:pPr algn="ctr">
              <a:buNone/>
            </a:pPr>
            <a:r>
              <a:rPr lang="ru-RU" sz="2000" dirty="0" smtClean="0">
                <a:solidFill>
                  <a:schemeClr val="tx1"/>
                </a:solidFill>
              </a:rPr>
              <a:t>Он на лыжах, но как птица,</a:t>
            </a:r>
          </a:p>
          <a:p>
            <a:pPr algn="ctr">
              <a:buNone/>
            </a:pPr>
            <a:r>
              <a:rPr lang="ru-RU" sz="2000" dirty="0" smtClean="0">
                <a:solidFill>
                  <a:schemeClr val="tx1"/>
                </a:solidFill>
              </a:rPr>
              <a:t>Может в небе появиться.</a:t>
            </a:r>
          </a:p>
          <a:p>
            <a:pPr algn="ctr">
              <a:buNone/>
            </a:pPr>
            <a:r>
              <a:rPr lang="ru-RU" sz="2000" dirty="0" smtClean="0">
                <a:solidFill>
                  <a:schemeClr val="tx1"/>
                </a:solidFill>
              </a:rPr>
              <a:t>Оттолкнётся и вперёд,</a:t>
            </a:r>
          </a:p>
          <a:p>
            <a:pPr algn="ctr">
              <a:buNone/>
            </a:pPr>
            <a:r>
              <a:rPr lang="ru-RU" sz="2000" dirty="0" smtClean="0">
                <a:solidFill>
                  <a:schemeClr val="tx1"/>
                </a:solidFill>
              </a:rPr>
              <a:t>Отправляется в полёт.</a:t>
            </a:r>
          </a:p>
          <a:p>
            <a:pPr algn="r">
              <a:buNone/>
            </a:pPr>
            <a:r>
              <a:rPr lang="ru-RU" sz="2000" i="1" dirty="0" smtClean="0">
                <a:solidFill>
                  <a:schemeClr val="tx1"/>
                </a:solidFill>
              </a:rPr>
              <a:t>(Прыжки с трамплина)</a:t>
            </a:r>
            <a:endParaRPr lang="ru-RU" sz="2000" i="1" dirty="0">
              <a:solidFill>
                <a:schemeClr val="tx1"/>
              </a:solidFill>
            </a:endParaRPr>
          </a:p>
        </p:txBody>
      </p:sp>
      <p:pic>
        <p:nvPicPr>
          <p:cNvPr id="7" name="Picture 2" descr="Файл:ColineMattel1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84081" y="1643050"/>
            <a:ext cx="2931257" cy="392909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pic>
    </p:spTree>
  </p:cSld>
  <p:clrMapOvr>
    <a:masterClrMapping/>
  </p:clrMapOvr>
  <p:transition spd="med" advClick="0" advTm="5000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4800" i="1" dirty="0" smtClean="0"/>
              <a:t>Горнолыжный спорт</a:t>
            </a:r>
            <a:endParaRPr lang="ru-RU" sz="4800" dirty="0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000240"/>
            <a:ext cx="4040188" cy="3643338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algn="ctr">
              <a:buNone/>
            </a:pPr>
            <a:r>
              <a:rPr lang="ru-RU" dirty="0" smtClean="0"/>
              <a:t>Спуск с гор на специальных лыжах.</a:t>
            </a:r>
          </a:p>
          <a:p>
            <a:pPr algn="ctr">
              <a:buNone/>
            </a:pPr>
            <a:endParaRPr lang="ru-RU" sz="1800" dirty="0" smtClean="0"/>
          </a:p>
          <a:p>
            <a:pPr algn="ctr">
              <a:buNone/>
            </a:pPr>
            <a:endParaRPr lang="ru-RU" sz="1800" dirty="0" smtClean="0"/>
          </a:p>
          <a:p>
            <a:pPr algn="ctr">
              <a:buNone/>
            </a:pPr>
            <a:r>
              <a:rPr lang="ru-RU" sz="1800" dirty="0" smtClean="0"/>
              <a:t>Вокруг глубокий снег лежит,</a:t>
            </a:r>
          </a:p>
          <a:p>
            <a:pPr algn="ctr">
              <a:buNone/>
            </a:pPr>
            <a:r>
              <a:rPr lang="ru-RU" sz="1800" dirty="0" smtClean="0"/>
              <a:t>А он легко по верх бежит.</a:t>
            </a:r>
          </a:p>
          <a:p>
            <a:pPr algn="ctr">
              <a:buNone/>
            </a:pPr>
            <a:r>
              <a:rPr lang="ru-RU" sz="1800" dirty="0" smtClean="0"/>
              <a:t>Лишь с колеи сойти нельзя.</a:t>
            </a:r>
          </a:p>
          <a:p>
            <a:pPr algn="ctr">
              <a:buNone/>
            </a:pPr>
            <a:r>
              <a:rPr lang="ru-RU" sz="1800" dirty="0" smtClean="0"/>
              <a:t>Кто мчится к финишу, скользя?</a:t>
            </a:r>
          </a:p>
          <a:p>
            <a:pPr algn="r">
              <a:buNone/>
            </a:pPr>
            <a:r>
              <a:rPr lang="ru-RU" sz="1800" i="1" dirty="0" smtClean="0"/>
              <a:t>(Лыжник)  </a:t>
            </a:r>
            <a:endParaRPr lang="ru-RU" sz="1800" i="1" dirty="0"/>
          </a:p>
        </p:txBody>
      </p:sp>
      <p:pic>
        <p:nvPicPr>
          <p:cNvPr id="7" name="Picture 2" descr="http://upload.wikimedia.org/wikipedia/commons/1/1b/Stephan_Goergl_EC-GS_Hinterstoder_20080111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4876" y="2071678"/>
            <a:ext cx="4041775" cy="364333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</p:spTree>
  </p:cSld>
  <p:clrMapOvr>
    <a:masterClrMapping/>
  </p:clrMapOvr>
  <p:transition spd="med" advClick="0" advTm="5000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214290"/>
            <a:ext cx="8229600" cy="114300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6000" i="1" dirty="0" smtClean="0"/>
              <a:t>Фристайл</a:t>
            </a:r>
            <a:endParaRPr lang="ru-RU" sz="6000" i="1" dirty="0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857364"/>
            <a:ext cx="4040188" cy="3714776"/>
          </a:xfr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Про этот спорт,</a:t>
            </a:r>
          </a:p>
          <a:p>
            <a:pPr>
              <a:buNone/>
            </a:pPr>
            <a:r>
              <a:rPr lang="ru-RU" dirty="0" smtClean="0"/>
              <a:t>Я много слышал:</a:t>
            </a:r>
          </a:p>
          <a:p>
            <a:pPr>
              <a:buNone/>
            </a:pPr>
            <a:r>
              <a:rPr lang="ru-RU" dirty="0" smtClean="0"/>
              <a:t>Воздушный акробат на лыжах.</a:t>
            </a:r>
          </a:p>
          <a:p>
            <a:pPr>
              <a:buNone/>
            </a:pPr>
            <a:r>
              <a:rPr lang="ru-RU" i="1" dirty="0" smtClean="0"/>
              <a:t>                     (Фристайл) </a:t>
            </a:r>
            <a:endParaRPr lang="ru-RU" i="1" dirty="0"/>
          </a:p>
        </p:txBody>
      </p:sp>
      <p:pic>
        <p:nvPicPr>
          <p:cNvPr id="7" name="Picture 2" descr="Файл:Freestyle skiing jump2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5025" y="1798796"/>
            <a:ext cx="4041775" cy="3844782"/>
          </a:xfrm>
          <a:prstGeom prst="rect">
            <a:avLst/>
          </a:prstGeom>
          <a:noFill/>
        </p:spPr>
      </p:pic>
    </p:spTree>
  </p:cSld>
  <p:clrMapOvr>
    <a:masterClrMapping/>
  </p:clrMapOvr>
  <p:transition spd="med" advClick="0" advTm="5000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5400" i="1" dirty="0" smtClean="0"/>
              <a:t>Сноуборд</a:t>
            </a:r>
            <a:endParaRPr lang="ru-RU" sz="5400" i="1" dirty="0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ru-RU" sz="1800" dirty="0" smtClean="0"/>
              <a:t> Олимпийский вид спорта, заключающийся в спуске с заснеженных </a:t>
            </a:r>
            <a:r>
              <a:rPr lang="ru-RU" sz="1800" dirty="0" smtClean="0">
                <a:hlinkClick r:id="rId2" tooltip="Склон"/>
              </a:rPr>
              <a:t>склонов</a:t>
            </a:r>
            <a:r>
              <a:rPr lang="ru-RU" sz="1800" dirty="0" smtClean="0"/>
              <a:t> и гор на специальном снаряде —</a:t>
            </a:r>
            <a:r>
              <a:rPr lang="ru-RU" sz="1800" dirty="0" smtClean="0">
                <a:hlinkClick r:id="rId3" tooltip="Сноуборд (спортивный инвентарь)"/>
              </a:rPr>
              <a:t>сноуборде</a:t>
            </a:r>
            <a:r>
              <a:rPr lang="ru-RU" sz="1800" dirty="0" smtClean="0"/>
              <a:t>.</a:t>
            </a:r>
            <a:endParaRPr lang="ru-RU" sz="1800" dirty="0"/>
          </a:p>
        </p:txBody>
      </p:sp>
      <p:pic>
        <p:nvPicPr>
          <p:cNvPr id="7" name="Picture 2" descr="http://upload.wikimedia.org/wikipedia/commons/6/69/Snowboarder_in_halfpip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472" y="3500414"/>
            <a:ext cx="3929090" cy="3357586"/>
          </a:xfrm>
          <a:prstGeom prst="rect">
            <a:avLst/>
          </a:prstGeom>
          <a:noFill/>
        </p:spPr>
      </p:pic>
      <p:sp>
        <p:nvSpPr>
          <p:cNvPr id="9" name="Содержимое 8"/>
          <p:cNvSpPr>
            <a:spLocks noGrp="1"/>
          </p:cNvSpPr>
          <p:nvPr>
            <p:ph sz="quarter" idx="4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ru-RU" sz="2000" dirty="0" smtClean="0"/>
              <a:t>Лыжа здесь всего одна,</a:t>
            </a:r>
          </a:p>
          <a:p>
            <a:pPr>
              <a:buNone/>
            </a:pPr>
            <a:r>
              <a:rPr lang="ru-RU" sz="2000" dirty="0" smtClean="0"/>
              <a:t>Коротка, а не длинна.</a:t>
            </a:r>
          </a:p>
          <a:p>
            <a:pPr>
              <a:buNone/>
            </a:pPr>
            <a:r>
              <a:rPr lang="ru-RU" sz="2000" dirty="0" smtClean="0"/>
              <a:t>Чудеса на ней покажем ,</a:t>
            </a:r>
          </a:p>
          <a:p>
            <a:pPr>
              <a:buNone/>
            </a:pPr>
            <a:r>
              <a:rPr lang="ru-RU" sz="2000" dirty="0" smtClean="0"/>
              <a:t>Кувыркаться можем даже!</a:t>
            </a:r>
          </a:p>
          <a:p>
            <a:pPr algn="r">
              <a:buNone/>
            </a:pPr>
            <a:r>
              <a:rPr lang="ru-RU" sz="2000" i="1" dirty="0" smtClean="0"/>
              <a:t>(Сноуборд)</a:t>
            </a:r>
            <a:endParaRPr lang="ru-RU" sz="2000" i="1" dirty="0"/>
          </a:p>
        </p:txBody>
      </p:sp>
      <p:pic>
        <p:nvPicPr>
          <p:cNvPr id="10" name="Picture 4" descr="http://upload.wikimedia.org/wikipedia/commons/7/7a/Shakedown_2008_Figure_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3438" y="3500438"/>
            <a:ext cx="4143404" cy="3357562"/>
          </a:xfrm>
          <a:prstGeom prst="rect">
            <a:avLst/>
          </a:prstGeom>
          <a:noFill/>
        </p:spPr>
      </p:pic>
    </p:spTree>
  </p:cSld>
  <p:clrMapOvr>
    <a:masterClrMapping/>
  </p:clrMapOvr>
  <p:transition spd="med" advClick="0" advTm="5000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i="1" dirty="0" smtClean="0">
                <a:solidFill>
                  <a:schemeClr val="tx1"/>
                </a:solidFill>
              </a:rPr>
              <a:t>Санные виды спорта</a:t>
            </a:r>
            <a:endParaRPr lang="ru-RU" i="1" dirty="0">
              <a:solidFill>
                <a:schemeClr val="tx1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572140"/>
            <a:ext cx="4040188" cy="857256"/>
          </a:xfrm>
        </p:spPr>
        <p:txBody>
          <a:bodyPr>
            <a:normAutofit/>
          </a:bodyPr>
          <a:lstStyle/>
          <a:p>
            <a:pPr algn="ctr"/>
            <a:r>
              <a:rPr lang="ru-RU" sz="3600" b="1" i="1" dirty="0" smtClean="0">
                <a:solidFill>
                  <a:srgbClr val="FFFF00"/>
                </a:solidFill>
              </a:rPr>
              <a:t>Бобслей </a:t>
            </a:r>
            <a:endParaRPr lang="ru-RU" sz="3600" b="1" i="1" dirty="0">
              <a:solidFill>
                <a:srgbClr val="FFFF00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572140"/>
            <a:ext cx="4041775" cy="857256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>
                <a:solidFill>
                  <a:srgbClr val="FFFF00"/>
                </a:solidFill>
              </a:rPr>
              <a:t>Скелетон </a:t>
            </a:r>
            <a:endParaRPr lang="ru-RU" sz="3600" b="1" dirty="0">
              <a:solidFill>
                <a:srgbClr val="FFFF00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1800" dirty="0" smtClean="0"/>
              <a:t>Вопрос нелегкий у меня,</a:t>
            </a:r>
          </a:p>
          <a:p>
            <a:pPr>
              <a:buNone/>
            </a:pPr>
            <a:r>
              <a:rPr lang="ru-RU" sz="1800" dirty="0" smtClean="0"/>
              <a:t>Как это называют,</a:t>
            </a:r>
          </a:p>
          <a:p>
            <a:pPr>
              <a:buNone/>
            </a:pPr>
            <a:r>
              <a:rPr lang="ru-RU" sz="1800" dirty="0" smtClean="0"/>
              <a:t>Когда спортсмены на санях</a:t>
            </a:r>
          </a:p>
          <a:p>
            <a:pPr>
              <a:buNone/>
            </a:pPr>
            <a:r>
              <a:rPr lang="ru-RU" sz="1800" dirty="0" smtClean="0"/>
              <a:t>По желобу съезжают? </a:t>
            </a:r>
            <a:r>
              <a:rPr lang="ru-RU" sz="1800" i="1" dirty="0" smtClean="0"/>
              <a:t>(Бобслей)</a:t>
            </a:r>
            <a:endParaRPr lang="ru-RU" sz="1800" i="1" dirty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1800" dirty="0" smtClean="0"/>
              <a:t>Посмотрите -  вот герой,</a:t>
            </a:r>
          </a:p>
          <a:p>
            <a:pPr>
              <a:buNone/>
            </a:pPr>
            <a:r>
              <a:rPr lang="ru-RU" sz="1800" dirty="0" smtClean="0"/>
              <a:t>Он летит вниз головой,</a:t>
            </a:r>
          </a:p>
          <a:p>
            <a:pPr>
              <a:buNone/>
            </a:pPr>
            <a:r>
              <a:rPr lang="ru-RU" sz="1800" dirty="0" smtClean="0"/>
              <a:t>Животом на санках лежа.</a:t>
            </a:r>
          </a:p>
          <a:p>
            <a:pPr>
              <a:buNone/>
            </a:pPr>
            <a:r>
              <a:rPr lang="ru-RU" sz="1800" dirty="0" smtClean="0"/>
              <a:t>Страшно так, мороз по коже.</a:t>
            </a:r>
          </a:p>
          <a:p>
            <a:pPr algn="r">
              <a:buNone/>
            </a:pPr>
            <a:r>
              <a:rPr lang="ru-RU" sz="1800" i="1" dirty="0" smtClean="0"/>
              <a:t>(Скелетон)</a:t>
            </a:r>
          </a:p>
          <a:p>
            <a:pPr>
              <a:buNone/>
            </a:pPr>
            <a:r>
              <a:rPr lang="ru-RU" sz="1800" i="1" dirty="0" smtClean="0"/>
              <a:t> </a:t>
            </a:r>
            <a:endParaRPr lang="ru-RU" sz="1800" i="1" dirty="0"/>
          </a:p>
        </p:txBody>
      </p:sp>
      <p:pic>
        <p:nvPicPr>
          <p:cNvPr id="7" name="Picture 2" descr="Файл:USA-1 in heat 3 of 4 man bobsleigh at 2010 Winter Olympics 2010-02-2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3071810"/>
            <a:ext cx="3286148" cy="2428892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pic>
      <p:pic>
        <p:nvPicPr>
          <p:cNvPr id="8" name="Picture 4" descr="Файл:Brady Canfield skeleton star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3071810"/>
            <a:ext cx="3786214" cy="2500330"/>
          </a:xfrm>
          <a:prstGeom prst="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pic>
    </p:spTree>
  </p:cSld>
  <p:clrMapOvr>
    <a:masterClrMapping/>
  </p:clrMapOvr>
  <p:transition spd="med" advClick="0" advTm="5000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i="1" dirty="0" smtClean="0"/>
              <a:t>Коньковые виды спорта</a:t>
            </a:r>
            <a:endParaRPr lang="ru-RU" i="1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00034" y="5429264"/>
            <a:ext cx="8258204" cy="762000"/>
          </a:xfrm>
        </p:spPr>
        <p:txBody>
          <a:bodyPr>
            <a:noAutofit/>
          </a:bodyPr>
          <a:lstStyle/>
          <a:p>
            <a:pPr algn="ctr"/>
            <a:r>
              <a:rPr lang="ru-RU" sz="4800" i="1" dirty="0" smtClean="0"/>
              <a:t>Фигурное катание </a:t>
            </a:r>
            <a:endParaRPr lang="ru-RU" sz="4800" i="1" dirty="0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857365"/>
            <a:ext cx="4040188" cy="3071834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endParaRPr lang="ru-RU" sz="2000" dirty="0" smtClean="0"/>
          </a:p>
          <a:p>
            <a:pPr algn="ctr">
              <a:buNone/>
            </a:pPr>
            <a:r>
              <a:rPr lang="ru-RU" sz="2000" dirty="0" smtClean="0"/>
              <a:t>И мальчишки, и девчонки</a:t>
            </a:r>
          </a:p>
          <a:p>
            <a:pPr algn="ctr">
              <a:buNone/>
            </a:pPr>
            <a:r>
              <a:rPr lang="ru-RU" sz="2000" dirty="0" smtClean="0"/>
              <a:t>Очень любят нас зимой,</a:t>
            </a:r>
          </a:p>
          <a:p>
            <a:pPr algn="ctr">
              <a:buNone/>
            </a:pPr>
            <a:r>
              <a:rPr lang="ru-RU" sz="2000" dirty="0" smtClean="0"/>
              <a:t>Режут лёд узором тонким,</a:t>
            </a:r>
          </a:p>
          <a:p>
            <a:pPr algn="ctr">
              <a:buNone/>
            </a:pPr>
            <a:r>
              <a:rPr lang="ru-RU" sz="2000" dirty="0" smtClean="0"/>
              <a:t>Не хотят идти домой.</a:t>
            </a:r>
          </a:p>
          <a:p>
            <a:pPr algn="ctr">
              <a:buNone/>
            </a:pPr>
            <a:r>
              <a:rPr lang="ru-RU" sz="2000" dirty="0" smtClean="0"/>
              <a:t>Мы изящны и легки,</a:t>
            </a:r>
          </a:p>
          <a:p>
            <a:pPr algn="ctr">
              <a:buNone/>
            </a:pPr>
            <a:r>
              <a:rPr lang="ru-RU" sz="2000" dirty="0" smtClean="0"/>
              <a:t>Мы – фигурные </a:t>
            </a:r>
            <a:r>
              <a:rPr lang="ru-RU" sz="2000" i="1" dirty="0" smtClean="0"/>
              <a:t>…(Коньки) </a:t>
            </a:r>
          </a:p>
          <a:p>
            <a:pPr>
              <a:buNone/>
            </a:pPr>
            <a:r>
              <a:rPr lang="ru-RU" sz="1800" dirty="0" smtClean="0"/>
              <a:t> </a:t>
            </a:r>
            <a:endParaRPr lang="ru-RU" sz="1800" dirty="0"/>
          </a:p>
        </p:txBody>
      </p:sp>
      <p:pic>
        <p:nvPicPr>
          <p:cNvPr id="7" name="Picture 2" descr="http://upload.wikimedia.org/wikipedia/commons/e/e6/Sasha_Cohen_Biellmann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51991" y="1444625"/>
            <a:ext cx="2627842" cy="3941763"/>
          </a:xfrm>
          <a:prstGeom prst="rect">
            <a:avLst/>
          </a:prstGeom>
          <a:noFill/>
        </p:spPr>
      </p:pic>
    </p:spTree>
  </p:cSld>
  <p:clrMapOvr>
    <a:masterClrMapping/>
  </p:clrMapOvr>
  <p:transition spd="med" advClick="0" advTm="5000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ru-RU" sz="4800" i="1" dirty="0" smtClean="0"/>
              <a:t>Конькобежный спорт</a:t>
            </a:r>
            <a:endParaRPr lang="ru-RU" sz="4400" dirty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643050"/>
            <a:ext cx="4041775" cy="3743007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ru-RU" sz="1800" b="1" dirty="0" smtClean="0"/>
              <a:t> Вид </a:t>
            </a:r>
            <a:r>
              <a:rPr lang="ru-RU" sz="1800" b="1" dirty="0" smtClean="0">
                <a:hlinkClick r:id="rId2" tooltip="Спорт"/>
              </a:rPr>
              <a:t>спорта</a:t>
            </a:r>
            <a:r>
              <a:rPr lang="ru-RU" sz="1800" b="1" dirty="0" smtClean="0"/>
              <a:t>, в котором необходимо как можно быстрее преодолевать определённую дистанцию на ледовом стадионе по замкнутому кругу.</a:t>
            </a:r>
          </a:p>
          <a:p>
            <a:pPr algn="ctr">
              <a:buNone/>
            </a:pPr>
            <a:endParaRPr lang="ru-RU" sz="1800" dirty="0" smtClean="0">
              <a:solidFill>
                <a:srgbClr val="002060"/>
              </a:solidFill>
            </a:endParaRPr>
          </a:p>
          <a:p>
            <a:pPr algn="ctr">
              <a:buNone/>
            </a:pPr>
            <a:r>
              <a:rPr lang="ru-RU" sz="1800" dirty="0" smtClean="0">
                <a:solidFill>
                  <a:srgbClr val="002060"/>
                </a:solidFill>
              </a:rPr>
              <a:t>Кто десять километров,</a:t>
            </a:r>
          </a:p>
          <a:p>
            <a:pPr algn="ctr">
              <a:buNone/>
            </a:pPr>
            <a:r>
              <a:rPr lang="ru-RU" sz="1800" dirty="0" smtClean="0">
                <a:solidFill>
                  <a:srgbClr val="002060"/>
                </a:solidFill>
              </a:rPr>
              <a:t>Качая в такт рукой,</a:t>
            </a:r>
          </a:p>
          <a:p>
            <a:pPr algn="ctr">
              <a:buNone/>
            </a:pPr>
            <a:r>
              <a:rPr lang="ru-RU" sz="1800" dirty="0" smtClean="0">
                <a:solidFill>
                  <a:srgbClr val="002060"/>
                </a:solidFill>
              </a:rPr>
              <a:t>Бежит быстрее ветра</a:t>
            </a:r>
          </a:p>
          <a:p>
            <a:pPr algn="ctr">
              <a:buNone/>
            </a:pPr>
            <a:r>
              <a:rPr lang="ru-RU" sz="1800" dirty="0" smtClean="0">
                <a:solidFill>
                  <a:srgbClr val="002060"/>
                </a:solidFill>
              </a:rPr>
              <a:t>Согнувшись кочергой?</a:t>
            </a:r>
          </a:p>
          <a:p>
            <a:pPr algn="r">
              <a:buNone/>
            </a:pPr>
            <a:r>
              <a:rPr lang="ru-RU" sz="1800" i="1" dirty="0" smtClean="0">
                <a:solidFill>
                  <a:srgbClr val="002060"/>
                </a:solidFill>
              </a:rPr>
              <a:t>(Конькобежец)</a:t>
            </a:r>
          </a:p>
          <a:p>
            <a:pPr algn="ctr">
              <a:buNone/>
            </a:pPr>
            <a:endParaRPr lang="ru-RU" sz="1800" dirty="0"/>
          </a:p>
        </p:txBody>
      </p:sp>
      <p:pic>
        <p:nvPicPr>
          <p:cNvPr id="9" name="Picture 2" descr="Файл:Yekatarina Lobysheva in action (23-02-2008)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1857364"/>
            <a:ext cx="3929090" cy="3500462"/>
          </a:xfrm>
          <a:prstGeom prst="rect">
            <a:avLst/>
          </a:prstGeom>
          <a:noFill/>
        </p:spPr>
      </p:pic>
    </p:spTree>
  </p:cSld>
  <p:clrMapOvr>
    <a:masterClrMapping/>
  </p:clrMapOvr>
  <p:transition spd="med" advClick="0" advTm="5000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5400" i="1" dirty="0" smtClean="0"/>
              <a:t>Шорт -трек</a:t>
            </a:r>
            <a:endParaRPr lang="ru-RU" sz="5400" i="1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8258204" cy="762000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Поскольку шорт-трек является разновидностью конькобежного спорта, то возник он не так давно - в начале прошлого века.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pPr>
              <a:buNone/>
            </a:pP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>
              <a:buNone/>
            </a:pPr>
            <a:endParaRPr lang="ru-RU" dirty="0"/>
          </a:p>
        </p:txBody>
      </p:sp>
      <p:pic>
        <p:nvPicPr>
          <p:cNvPr id="43010" name="Picture 2" descr="Шорт-трек на XVIII Зимних Олимпийских играх 1998 года – Нагано (Япония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1500174"/>
            <a:ext cx="4214842" cy="366237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</p:pic>
      <p:pic>
        <p:nvPicPr>
          <p:cNvPr id="43012" name="Picture 4" descr="Ванкувер-2010, шорт-трек, 1000 м жен (шорт-трек), Ван Мен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4876" y="1428736"/>
            <a:ext cx="4000488" cy="3714776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</p:pic>
    </p:spTree>
  </p:cSld>
  <p:clrMapOvr>
    <a:masterClrMapping/>
  </p:clrMapOvr>
  <p:transition spd="med" advClick="0" advTm="5000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5400" i="1" dirty="0" smtClean="0">
                <a:solidFill>
                  <a:srgbClr val="002060"/>
                </a:solidFill>
              </a:rPr>
              <a:t>Хоккей</a:t>
            </a:r>
            <a:endParaRPr lang="ru-RU" sz="5400" i="1" dirty="0">
              <a:solidFill>
                <a:srgbClr val="00206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500702"/>
            <a:ext cx="4040188" cy="928694"/>
          </a:xfrm>
        </p:spPr>
        <p:txBody>
          <a:bodyPr/>
          <a:lstStyle/>
          <a:p>
            <a:pPr algn="ctr"/>
            <a:r>
              <a:rPr lang="ru-RU" dirty="0" smtClean="0"/>
              <a:t>Хоккей с шайбой 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500702"/>
            <a:ext cx="4041775" cy="857256"/>
          </a:xfrm>
        </p:spPr>
        <p:txBody>
          <a:bodyPr/>
          <a:lstStyle/>
          <a:p>
            <a:pPr algn="ctr"/>
            <a:r>
              <a:rPr lang="ru-RU" dirty="0" smtClean="0"/>
              <a:t>Хоккей с мячом 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1600" dirty="0" smtClean="0"/>
              <a:t>Он играет на коньках.</a:t>
            </a:r>
          </a:p>
          <a:p>
            <a:pPr>
              <a:buNone/>
            </a:pPr>
            <a:r>
              <a:rPr lang="ru-RU" sz="1600" dirty="0" smtClean="0"/>
              <a:t>Клюшку держит он в руках.</a:t>
            </a:r>
          </a:p>
          <a:p>
            <a:pPr>
              <a:buNone/>
            </a:pPr>
            <a:r>
              <a:rPr lang="ru-RU" sz="1600" dirty="0" smtClean="0"/>
              <a:t>Шайбу этой клюшкой бьёт.</a:t>
            </a:r>
          </a:p>
          <a:p>
            <a:pPr>
              <a:buNone/>
            </a:pPr>
            <a:r>
              <a:rPr lang="ru-RU" sz="1600" dirty="0" smtClean="0"/>
              <a:t>Кто спортсмена назовёт</a:t>
            </a:r>
            <a:r>
              <a:rPr lang="ru-RU" sz="1600" i="1" dirty="0" smtClean="0"/>
              <a:t>?  (Хоккеист)</a:t>
            </a:r>
            <a:endParaRPr lang="ru-RU" sz="1600" i="1" dirty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>
              <a:buNone/>
            </a:pPr>
            <a:endParaRPr lang="ru-RU" dirty="0"/>
          </a:p>
        </p:txBody>
      </p:sp>
      <p:pic>
        <p:nvPicPr>
          <p:cNvPr id="31746" name="Picture 2" descr="http://vsenahoduli.ru/wp-content/uploads/2010/01/6.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3438" y="1500174"/>
            <a:ext cx="4000528" cy="3786214"/>
          </a:xfrm>
          <a:prstGeom prst="rect">
            <a:avLst/>
          </a:prstGeom>
          <a:noFill/>
        </p:spPr>
      </p:pic>
      <p:pic>
        <p:nvPicPr>
          <p:cNvPr id="31748" name="Picture 4" descr="http://savok.name/uploads/hokk/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2928934"/>
            <a:ext cx="4000528" cy="2714644"/>
          </a:xfrm>
          <a:prstGeom prst="rect">
            <a:avLst/>
          </a:prstGeom>
          <a:noFill/>
        </p:spPr>
      </p:pic>
    </p:spTree>
  </p:cSld>
  <p:clrMapOvr>
    <a:masterClrMapping/>
  </p:clrMapOvr>
  <p:transition spd="med" advClick="0" advTm="5000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5400" i="1" dirty="0" smtClean="0"/>
              <a:t>Кёрлинг </a:t>
            </a:r>
            <a:endParaRPr lang="ru-RU" sz="5400" i="1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572140"/>
            <a:ext cx="8258204" cy="1071570"/>
          </a:xfrm>
        </p:spPr>
        <p:txBody>
          <a:bodyPr>
            <a:normAutofit fontScale="70000" lnSpcReduction="20000"/>
          </a:bodyPr>
          <a:lstStyle/>
          <a:p>
            <a:pPr algn="ctr"/>
            <a:r>
              <a:rPr lang="ru-RU" dirty="0" smtClean="0"/>
              <a:t> </a:t>
            </a:r>
            <a:r>
              <a:rPr lang="ru-RU" sz="33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Участники</a:t>
            </a:r>
            <a:r>
              <a:rPr lang="ru-RU" sz="3300" dirty="0" smtClean="0"/>
              <a:t> двух команд поочерёдно пускают по льду специальные тяжёлые </a:t>
            </a:r>
            <a:r>
              <a:rPr lang="ru-RU" sz="3300" dirty="0" smtClean="0">
                <a:hlinkClick r:id="rId2" tooltip="Гранит"/>
              </a:rPr>
              <a:t>гранитные</a:t>
            </a:r>
            <a:r>
              <a:rPr lang="ru-RU" sz="3300" dirty="0" smtClean="0"/>
              <a:t> снаряды («</a:t>
            </a:r>
            <a:r>
              <a:rPr lang="ru-RU" sz="3300" dirty="0" smtClean="0">
                <a:hlinkClick r:id="rId3" tooltip="Камень (кёрлинг) (страница отсутствует)"/>
              </a:rPr>
              <a:t>камни</a:t>
            </a:r>
            <a:r>
              <a:rPr lang="ru-RU" sz="3300" dirty="0" smtClean="0"/>
              <a:t>») в сторону размеченной на льду мишени («</a:t>
            </a:r>
            <a:r>
              <a:rPr lang="ru-RU" sz="3300" dirty="0" smtClean="0">
                <a:hlinkClick r:id="rId4" tooltip="Дом (кёрлинг) (страница отсутствует)"/>
              </a:rPr>
              <a:t>дома</a:t>
            </a:r>
            <a:r>
              <a:rPr lang="ru-RU" sz="3300" dirty="0" smtClean="0"/>
              <a:t>»).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ru-RU" sz="1600" dirty="0" smtClean="0"/>
              <a:t>На площадке ледяной</a:t>
            </a:r>
          </a:p>
          <a:p>
            <a:pPr algn="ctr">
              <a:buNone/>
            </a:pPr>
            <a:r>
              <a:rPr lang="ru-RU" sz="1600" dirty="0" smtClean="0"/>
              <a:t>Игроки метут метлой</a:t>
            </a:r>
          </a:p>
          <a:p>
            <a:pPr algn="ctr">
              <a:buNone/>
            </a:pPr>
            <a:r>
              <a:rPr lang="ru-RU" sz="1600" dirty="0" smtClean="0"/>
              <a:t>И по льду гоняют камень.</a:t>
            </a:r>
          </a:p>
          <a:p>
            <a:pPr algn="ctr">
              <a:buNone/>
            </a:pPr>
            <a:r>
              <a:rPr lang="ru-RU" sz="1600" dirty="0" smtClean="0"/>
              <a:t>Что за спорт здесь перед нами?</a:t>
            </a:r>
            <a:endParaRPr lang="ru-RU" sz="1600" dirty="0"/>
          </a:p>
        </p:txBody>
      </p:sp>
      <p:pic>
        <p:nvPicPr>
          <p:cNvPr id="7" name="Picture 2" descr="http://upload.wikimedia.org/wikipedia/commons/4/4f/Curling_stones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4348" y="2857496"/>
            <a:ext cx="3286148" cy="250033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</p:pic>
      <p:pic>
        <p:nvPicPr>
          <p:cNvPr id="8" name="Picture 4" descr="http://upload.wikimedia.org/wikipedia/commons/2/28/Brier_045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43447" y="1643050"/>
            <a:ext cx="4400553" cy="3714776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</p:pic>
    </p:spTree>
  </p:cSld>
  <p:clrMapOvr>
    <a:masterClrMapping/>
  </p:clrMapOvr>
  <p:transition spd="med" advClick="0" advTm="5000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642918"/>
            <a:ext cx="8229600" cy="928694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ru-RU" sz="2800" b="0" dirty="0" smtClean="0"/>
              <a:t>К зимним видам спорта относится также и </a:t>
            </a:r>
            <a:r>
              <a:rPr lang="ru-RU" sz="2800" b="0" dirty="0" smtClean="0">
                <a:hlinkClick r:id="rId2" tooltip="Зимнее плавание"/>
              </a:rPr>
              <a:t>зимнее плавание</a:t>
            </a:r>
            <a:endParaRPr lang="ru-RU" sz="2800" i="1" dirty="0"/>
          </a:p>
        </p:txBody>
      </p:sp>
      <p:pic>
        <p:nvPicPr>
          <p:cNvPr id="4" name="Picture 2" descr="http://upload.wikimedia.org/wikipedia/commons/0/0e/Jak_sie_kapac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85852" y="1714488"/>
            <a:ext cx="6643734" cy="4643470"/>
          </a:xfrm>
          <a:prstGeom prst="rect">
            <a:avLst/>
          </a:prstGeom>
          <a:noFill/>
        </p:spPr>
      </p:pic>
    </p:spTree>
  </p:cSld>
  <p:clrMapOvr>
    <a:masterClrMapping/>
  </p:clrMapOvr>
  <p:transition spd="med" advClick="0" advTm="5000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60648"/>
            <a:ext cx="7772400" cy="633670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>
                <a:solidFill>
                  <a:srgbClr val="0070C0"/>
                </a:solidFill>
              </a:rPr>
              <a:t/>
            </a:r>
            <a:br>
              <a:rPr lang="ru-RU" sz="3600" dirty="0" smtClean="0">
                <a:solidFill>
                  <a:srgbClr val="0070C0"/>
                </a:solidFill>
              </a:rPr>
            </a:br>
            <a:r>
              <a:rPr lang="ru-RU" sz="3600" dirty="0" smtClean="0">
                <a:solidFill>
                  <a:srgbClr val="0070C0"/>
                </a:solidFill>
              </a:rPr>
              <a:t/>
            </a:r>
            <a:br>
              <a:rPr lang="ru-RU" sz="3600" dirty="0" smtClean="0">
                <a:solidFill>
                  <a:srgbClr val="0070C0"/>
                </a:solidFill>
              </a:rPr>
            </a:br>
            <a:r>
              <a:rPr lang="ru-RU" sz="3600" dirty="0" smtClean="0">
                <a:solidFill>
                  <a:srgbClr val="0070C0"/>
                </a:solidFill>
              </a:rPr>
              <a:t/>
            </a:r>
            <a:br>
              <a:rPr lang="ru-RU" sz="3600" dirty="0" smtClean="0">
                <a:solidFill>
                  <a:srgbClr val="0070C0"/>
                </a:solidFill>
              </a:rPr>
            </a:br>
            <a:r>
              <a:rPr lang="ru-RU" sz="3600" dirty="0" smtClean="0">
                <a:solidFill>
                  <a:srgbClr val="0070C0"/>
                </a:solidFill>
              </a:rPr>
              <a:t/>
            </a:r>
            <a:br>
              <a:rPr lang="ru-RU" sz="3600" dirty="0" smtClean="0">
                <a:solidFill>
                  <a:srgbClr val="0070C0"/>
                </a:solidFill>
              </a:rPr>
            </a:br>
            <a:r>
              <a:rPr lang="ru-RU" sz="3600" dirty="0" smtClean="0">
                <a:solidFill>
                  <a:srgbClr val="0070C0"/>
                </a:solidFill>
              </a:rPr>
              <a:t/>
            </a:r>
            <a:br>
              <a:rPr lang="ru-RU" sz="3600" dirty="0" smtClean="0">
                <a:solidFill>
                  <a:srgbClr val="0070C0"/>
                </a:solidFill>
              </a:rPr>
            </a:br>
            <a:r>
              <a:rPr lang="ru-RU" sz="2000" dirty="0" smtClean="0">
                <a:solidFill>
                  <a:srgbClr val="0070C0"/>
                </a:solidFill>
              </a:rPr>
              <a:t/>
            </a:r>
            <a:br>
              <a:rPr lang="ru-RU" sz="2000" dirty="0" smtClean="0">
                <a:solidFill>
                  <a:srgbClr val="0070C0"/>
                </a:solidFill>
              </a:rPr>
            </a:br>
            <a:r>
              <a:rPr lang="ru-RU" sz="2000" dirty="0" smtClean="0">
                <a:solidFill>
                  <a:srgbClr val="0070C0"/>
                </a:solidFill>
              </a:rPr>
              <a:t/>
            </a:r>
            <a:br>
              <a:rPr lang="ru-RU" sz="2000" dirty="0" smtClean="0">
                <a:solidFill>
                  <a:srgbClr val="0070C0"/>
                </a:solidFill>
              </a:rPr>
            </a:br>
            <a:r>
              <a:rPr lang="ru-RU" sz="2000" dirty="0" smtClean="0">
                <a:solidFill>
                  <a:srgbClr val="0070C0"/>
                </a:solidFill>
              </a:rPr>
              <a:t/>
            </a:r>
            <a:br>
              <a:rPr lang="ru-RU" sz="2000" dirty="0" smtClean="0">
                <a:solidFill>
                  <a:srgbClr val="0070C0"/>
                </a:solidFill>
              </a:rPr>
            </a:br>
            <a:r>
              <a:rPr lang="ru-RU" sz="2000" dirty="0" smtClean="0">
                <a:solidFill>
                  <a:srgbClr val="0070C0"/>
                </a:solidFill>
              </a:rPr>
              <a:t/>
            </a:r>
            <a:br>
              <a:rPr lang="ru-RU" sz="2000" dirty="0" smtClean="0">
                <a:solidFill>
                  <a:srgbClr val="0070C0"/>
                </a:solidFill>
              </a:rPr>
            </a:br>
            <a:r>
              <a:rPr lang="ru-RU" sz="2000" dirty="0" smtClean="0">
                <a:solidFill>
                  <a:srgbClr val="0070C0"/>
                </a:solidFill>
              </a:rPr>
              <a:t/>
            </a:r>
            <a:br>
              <a:rPr lang="ru-RU" sz="2000" dirty="0" smtClean="0">
                <a:solidFill>
                  <a:srgbClr val="0070C0"/>
                </a:solidFill>
              </a:rPr>
            </a:br>
            <a:r>
              <a:rPr lang="ru-RU" sz="2000" dirty="0" smtClean="0">
                <a:solidFill>
                  <a:srgbClr val="0070C0"/>
                </a:solidFill>
              </a:rPr>
              <a:t/>
            </a:r>
            <a:br>
              <a:rPr lang="ru-RU" sz="2000" dirty="0" smtClean="0">
                <a:solidFill>
                  <a:srgbClr val="0070C0"/>
                </a:solidFill>
              </a:rPr>
            </a:br>
            <a:r>
              <a:rPr lang="ru-RU" sz="2000" dirty="0" smtClean="0">
                <a:solidFill>
                  <a:srgbClr val="0070C0"/>
                </a:solidFill>
              </a:rPr>
              <a:t/>
            </a:r>
            <a:br>
              <a:rPr lang="ru-RU" sz="2000" dirty="0" smtClean="0">
                <a:solidFill>
                  <a:srgbClr val="0070C0"/>
                </a:solidFill>
              </a:rPr>
            </a:br>
            <a:r>
              <a:rPr lang="ru-RU" sz="2000" dirty="0" smtClean="0">
                <a:solidFill>
                  <a:srgbClr val="0070C0"/>
                </a:solidFill>
              </a:rPr>
              <a:t/>
            </a:r>
            <a:br>
              <a:rPr lang="ru-RU" sz="2000" dirty="0" smtClean="0">
                <a:solidFill>
                  <a:srgbClr val="0070C0"/>
                </a:solidFill>
              </a:rPr>
            </a:br>
            <a:r>
              <a:rPr lang="ru-RU" sz="2000" dirty="0" smtClean="0">
                <a:solidFill>
                  <a:srgbClr val="0070C0"/>
                </a:solidFill>
              </a:rPr>
              <a:t>2016 год </a:t>
            </a:r>
            <a:br>
              <a:rPr lang="ru-RU" sz="2000" dirty="0" smtClean="0">
                <a:solidFill>
                  <a:srgbClr val="0070C0"/>
                </a:solidFill>
              </a:rPr>
            </a:br>
            <a:r>
              <a:rPr lang="ru-RU" sz="2000" dirty="0" err="1" smtClean="0">
                <a:solidFill>
                  <a:srgbClr val="0070C0"/>
                </a:solidFill>
              </a:rPr>
              <a:t>Черепнёва</a:t>
            </a:r>
            <a:r>
              <a:rPr lang="ru-RU" sz="2000" dirty="0" smtClean="0">
                <a:solidFill>
                  <a:srgbClr val="0070C0"/>
                </a:solidFill>
              </a:rPr>
              <a:t> С.М</a:t>
            </a:r>
            <a:r>
              <a:rPr lang="ru-RU" sz="2000" dirty="0" smtClean="0">
                <a:solidFill>
                  <a:srgbClr val="0070C0"/>
                </a:solidFill>
              </a:rPr>
              <a:t/>
            </a:r>
            <a:br>
              <a:rPr lang="ru-RU" sz="2000" dirty="0" smtClean="0">
                <a:solidFill>
                  <a:srgbClr val="0070C0"/>
                </a:solidFill>
              </a:rPr>
            </a:br>
            <a:r>
              <a:rPr lang="ru-RU" sz="2000" dirty="0" smtClean="0">
                <a:solidFill>
                  <a:srgbClr val="0070C0"/>
                </a:solidFill>
              </a:rPr>
              <a:t/>
            </a:r>
            <a:br>
              <a:rPr lang="ru-RU" sz="2000" dirty="0" smtClean="0">
                <a:solidFill>
                  <a:srgbClr val="0070C0"/>
                </a:solidFill>
              </a:rPr>
            </a:br>
            <a:r>
              <a:rPr lang="ru-RU" sz="2000" dirty="0" smtClean="0">
                <a:solidFill>
                  <a:srgbClr val="0070C0"/>
                </a:solidFill>
              </a:rPr>
              <a:t/>
            </a:r>
            <a:br>
              <a:rPr lang="ru-RU" sz="2000" dirty="0" smtClean="0">
                <a:solidFill>
                  <a:srgbClr val="0070C0"/>
                </a:solidFill>
              </a:rPr>
            </a:br>
            <a:r>
              <a:rPr lang="ru-RU" sz="2000" dirty="0" smtClean="0">
                <a:solidFill>
                  <a:srgbClr val="0070C0"/>
                </a:solidFill>
              </a:rPr>
              <a:t/>
            </a:r>
            <a:br>
              <a:rPr lang="ru-RU" sz="2000" dirty="0" smtClean="0">
                <a:solidFill>
                  <a:srgbClr val="0070C0"/>
                </a:solidFill>
              </a:rPr>
            </a:br>
            <a:r>
              <a:rPr lang="ru-RU" sz="2000" dirty="0" smtClean="0">
                <a:solidFill>
                  <a:srgbClr val="0070C0"/>
                </a:solidFill>
              </a:rPr>
              <a:t/>
            </a:r>
            <a:br>
              <a:rPr lang="ru-RU" sz="2000" dirty="0" smtClean="0">
                <a:solidFill>
                  <a:srgbClr val="0070C0"/>
                </a:solidFill>
              </a:rPr>
            </a:br>
            <a:r>
              <a:rPr lang="ru-RU" sz="2000" dirty="0" smtClean="0">
                <a:solidFill>
                  <a:srgbClr val="0070C0"/>
                </a:solidFill>
              </a:rPr>
              <a:t/>
            </a:r>
            <a:br>
              <a:rPr lang="ru-RU" sz="2000" dirty="0" smtClean="0">
                <a:solidFill>
                  <a:srgbClr val="0070C0"/>
                </a:solidFill>
              </a:rPr>
            </a:br>
            <a:r>
              <a:rPr lang="ru-RU" sz="3600" dirty="0" smtClean="0">
                <a:solidFill>
                  <a:srgbClr val="0070C0"/>
                </a:solidFill>
              </a:rPr>
              <a:t/>
            </a:r>
            <a:br>
              <a:rPr lang="ru-RU" sz="3600" dirty="0" smtClean="0">
                <a:solidFill>
                  <a:srgbClr val="0070C0"/>
                </a:solidFill>
              </a:rPr>
            </a:br>
            <a:endParaRPr lang="ru-RU" sz="20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 spd="med" advClick="0" advTm="5000">
    <p:fad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483</TotalTime>
  <Words>401</Words>
  <Application>Microsoft Office PowerPoint</Application>
  <PresentationFormat>Экран (4:3)</PresentationFormat>
  <Paragraphs>121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Открытая</vt:lpstr>
      <vt:lpstr>Зимние виды спорта Нет прекраснее пары, Чем зима для детворы!  </vt:lpstr>
      <vt:lpstr>Слайд 2</vt:lpstr>
      <vt:lpstr>Лыжные гонки </vt:lpstr>
      <vt:lpstr>Лы́жное двоебо́рье</vt:lpstr>
      <vt:lpstr>Биатлон </vt:lpstr>
      <vt:lpstr>Прыжки на лыжах с трамплина</vt:lpstr>
      <vt:lpstr>Горнолыжный спорт</vt:lpstr>
      <vt:lpstr>Фристайл</vt:lpstr>
      <vt:lpstr>Сноуборд</vt:lpstr>
      <vt:lpstr>Санные виды спорта</vt:lpstr>
      <vt:lpstr>Коньковые виды спорта</vt:lpstr>
      <vt:lpstr>Конькобежный спорт</vt:lpstr>
      <vt:lpstr>Шорт -трек</vt:lpstr>
      <vt:lpstr>Хоккей</vt:lpstr>
      <vt:lpstr>Кёрлинг </vt:lpstr>
      <vt:lpstr>К зимним видам спорта относится также и зимнее плавание</vt:lpstr>
      <vt:lpstr>                   2016 год  Черепнёва С.М     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Зимние  виды спорта </dc:title>
  <cp:lastModifiedBy>HP</cp:lastModifiedBy>
  <cp:revision>57</cp:revision>
  <dcterms:modified xsi:type="dcterms:W3CDTF">2021-01-11T09:45:28Z</dcterms:modified>
</cp:coreProperties>
</file>